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8" r:id="rId3"/>
    <p:sldId id="263" r:id="rId4"/>
    <p:sldId id="259" r:id="rId5"/>
    <p:sldId id="260" r:id="rId6"/>
    <p:sldId id="261" r:id="rId7"/>
    <p:sldId id="267" r:id="rId8"/>
    <p:sldId id="262" r:id="rId9"/>
    <p:sldId id="266" r:id="rId10"/>
    <p:sldId id="264" r:id="rId11"/>
    <p:sldId id="265" r:id="rId12"/>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90758685-EB81-4B39-9607-43E1E0987F94}" type="datetimeFigureOut">
              <a:rPr lang="en-US" smtClean="0"/>
              <a:pPr/>
              <a:t>5/6/2013</a:t>
            </a:fld>
            <a:endParaRPr lang="en-US" dirty="0"/>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2E5AF61-05F7-43B9-886F-39F733B0A242}" type="slidenum">
              <a:rPr lang="en-US" smtClean="0"/>
              <a:pPr/>
              <a:t>‹#›</a:t>
            </a:fld>
            <a:endParaRPr lang="en-US" dirty="0"/>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758685-EB81-4B39-9607-43E1E0987F94}" type="datetimeFigureOut">
              <a:rPr lang="en-US" smtClean="0"/>
              <a:pPr/>
              <a:t>5/6/2013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2E5AF61-05F7-43B9-886F-39F733B0A24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758685-EB81-4B39-9607-43E1E0987F94}" type="datetimeFigureOut">
              <a:rPr lang="en-US" smtClean="0"/>
              <a:pPr/>
              <a:t>5/6/2013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2E5AF61-05F7-43B9-886F-39F733B0A24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0758685-EB81-4B39-9607-43E1E0987F94}" type="datetimeFigureOut">
              <a:rPr lang="en-US" smtClean="0"/>
              <a:pPr/>
              <a:t>5/6/2013</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B2E5AF61-05F7-43B9-886F-39F733B0A242}"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90758685-EB81-4B39-9607-43E1E0987F94}" type="datetimeFigureOut">
              <a:rPr lang="en-US" smtClean="0"/>
              <a:pPr/>
              <a:t>5/6/2013</a:t>
            </a:fld>
            <a:endParaRPr lang="en-US" dirty="0"/>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2E5AF61-05F7-43B9-886F-39F733B0A242}" type="slidenum">
              <a:rPr lang="en-US" smtClean="0"/>
              <a:pPr/>
              <a:t>‹#›</a:t>
            </a:fld>
            <a:endParaRPr lang="en-US" dirty="0"/>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0758685-EB81-4B39-9607-43E1E0987F94}" type="datetimeFigureOut">
              <a:rPr lang="en-US" smtClean="0"/>
              <a:pPr/>
              <a:t>5/6/2013</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a:xfrm>
            <a:off x="8641080" y="6514568"/>
            <a:ext cx="464288" cy="274320"/>
          </a:xfrm>
        </p:spPr>
        <p:txBody>
          <a:bodyPr/>
          <a:lstStyle>
            <a:extLst/>
          </a:lstStyle>
          <a:p>
            <a:fld id="{B2E5AF61-05F7-43B9-886F-39F733B0A242}" type="slidenum">
              <a:rPr lang="en-US" smtClean="0"/>
              <a:pPr/>
              <a:t>‹#›</a:t>
            </a:fld>
            <a:endParaRPr lang="en-US"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dirty="0"/>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0758685-EB81-4B39-9607-43E1E0987F94}" type="datetimeFigureOut">
              <a:rPr lang="en-US" smtClean="0"/>
              <a:pPr/>
              <a:t>5/6/2013</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a:xfrm>
            <a:off x="8641080" y="6514568"/>
            <a:ext cx="464288" cy="274320"/>
          </a:xfrm>
        </p:spPr>
        <p:txBody>
          <a:bodyPr/>
          <a:lstStyle>
            <a:extLst/>
          </a:lstStyle>
          <a:p>
            <a:fld id="{B2E5AF61-05F7-43B9-886F-39F733B0A24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0758685-EB81-4B39-9607-43E1E0987F94}" type="datetimeFigureOut">
              <a:rPr lang="en-US" smtClean="0"/>
              <a:pPr/>
              <a:t>5/6/2013</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B2E5AF61-05F7-43B9-886F-39F733B0A242}" type="slidenum">
              <a:rPr lang="en-US" smtClean="0"/>
              <a:pPr/>
              <a:t>‹#›</a:t>
            </a:fld>
            <a:endParaRPr lang="en-US"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90758685-EB81-4B39-9607-43E1E0987F94}" type="datetimeFigureOut">
              <a:rPr lang="en-US" smtClean="0"/>
              <a:pPr/>
              <a:t>5/6/2013</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B2E5AF61-05F7-43B9-886F-39F733B0A24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90758685-EB81-4B39-9607-43E1E0987F94}" type="datetimeFigureOut">
              <a:rPr lang="en-US" smtClean="0"/>
              <a:pPr/>
              <a:t>5/6/2013</a:t>
            </a:fld>
            <a:endParaRPr lang="en-US" dirty="0"/>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2E5AF61-05F7-43B9-886F-39F733B0A242}" type="slidenum">
              <a:rPr lang="en-US" smtClean="0"/>
              <a:pPr/>
              <a:t>‹#›</a:t>
            </a:fld>
            <a:endParaRPr lang="en-US" dirty="0"/>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90758685-EB81-4B39-9607-43E1E0987F94}" type="datetimeFigureOut">
              <a:rPr lang="en-US" smtClean="0"/>
              <a:pPr/>
              <a:t>5/6/2013</a:t>
            </a:fld>
            <a:endParaRPr lang="en-US" dirty="0"/>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2E5AF61-05F7-43B9-886F-39F733B0A242}" type="slidenum">
              <a:rPr lang="en-US" smtClean="0"/>
              <a:pPr/>
              <a:t>‹#›</a:t>
            </a:fld>
            <a:endParaRPr lang="en-US" dirty="0"/>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dirty="0"/>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90758685-EB81-4B39-9607-43E1E0987F94}" type="datetimeFigureOut">
              <a:rPr lang="en-US" smtClean="0"/>
              <a:pPr/>
              <a:t>5/6/2013</a:t>
            </a:fld>
            <a:endParaRPr lang="en-US" dirty="0"/>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2E5AF61-05F7-43B9-886F-39F733B0A242}" type="slidenum">
              <a:rPr lang="en-US" smtClean="0"/>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3.gif"/><Relationship Id="rId2" Type="http://schemas.openxmlformats.org/officeDocument/2006/relationships/hyperlink" Target="http://2.bp.blogspot.com/-8CEcwYGyVp4/UBrHyBigIII/AAAAAAAABSk/6hjuTKmU9FQ/s1600/classroom+kwl+chart.jpg" TargetMode="External"/><Relationship Id="rId1" Type="http://schemas.openxmlformats.org/officeDocument/2006/relationships/slideLayout" Target="../slideLayouts/slideLayout2.xml"/><Relationship Id="rId6" Type="http://schemas.openxmlformats.org/officeDocument/2006/relationships/hyperlink" Target="http://www.google.com/url?sa=i&amp;source=images&amp;cd=&amp;cad=rja&amp;docid=4Md5nlLYY8-pTM&amp;tbnid=c0cM_AiJMKhGmM:&amp;ved=0CAgQjRwwAA&amp;url=http://mediaspecialistsguide.blogspot.com/2011/07/20-places-to-find-rubrics-and-rubric.html&amp;ei=bOaGUbL_HoOc9gTL14HgBA&amp;psig=AFQjCNGIJ2tz9XDS3Zn2dSPhmUl8_hSayA&amp;ust=1367881708545466" TargetMode="External"/><Relationship Id="rId5" Type="http://schemas.openxmlformats.org/officeDocument/2006/relationships/image" Target="../media/image22.png"/><Relationship Id="rId4" Type="http://schemas.openxmlformats.org/officeDocument/2006/relationships/hyperlink" Target="http://www.google.com/url?sa=i&amp;source=images&amp;cd=&amp;cad=rja&amp;docid=SPrTmKwRfwNJcM&amp;tbnid=FqukXa1ipZW7AM:&amp;ved=0CAgQjRwwAA&amp;url=http://www.tumblr.com/tagged/lab%20report&amp;ei=w-WGUbuHB_fH4AOJpoHYAw&amp;psig=AFQjCNEM_JmJ2c0gBERRYZQD_CTCLaxxaQ&amp;ust=1367881539160672"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com/url?sa=i&amp;source=images&amp;cd=&amp;cad=rja&amp;docid=8ae81-WcMb2YUM&amp;tbnid=grxKpAX5DlLCsM:&amp;ved=0CAgQjRwwAA&amp;url=http://www.tutorvista.com/content/science/science-ii/chemical-reactions-equations/physical-change.php&amp;ei=ud6GUaG1Eves4APU14GwDQ&amp;psig=AFQjCNGJ1SadPvKXhI5gBqOxX9fjmYPTGg&amp;ust=1367879737331522"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5.xml"/><Relationship Id="rId4" Type="http://schemas.openxmlformats.org/officeDocument/2006/relationships/image" Target="../media/image10.gif"/></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wmf"/><Relationship Id="rId1" Type="http://schemas.openxmlformats.org/officeDocument/2006/relationships/slideLayout" Target="../slideLayouts/slideLayout4.xml"/><Relationship Id="rId4" Type="http://schemas.openxmlformats.org/officeDocument/2006/relationships/image" Target="../media/image13.wmf"/></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States of Matter:</a:t>
            </a:r>
            <a:endParaRPr lang="en-US" dirty="0"/>
          </a:p>
        </p:txBody>
      </p:sp>
      <p:sp>
        <p:nvSpPr>
          <p:cNvPr id="3" name="Subtitle 2"/>
          <p:cNvSpPr>
            <a:spLocks noGrp="1"/>
          </p:cNvSpPr>
          <p:nvPr>
            <p:ph type="subTitle" idx="1"/>
          </p:nvPr>
        </p:nvSpPr>
        <p:spPr/>
        <p:txBody>
          <a:bodyPr/>
          <a:lstStyle/>
          <a:p>
            <a:r>
              <a:rPr lang="en-US" sz="4400" dirty="0" smtClean="0"/>
              <a:t>Standards</a:t>
            </a:r>
          </a:p>
          <a:p>
            <a:endParaRPr lang="en-US" dirty="0"/>
          </a:p>
        </p:txBody>
      </p:sp>
      <p:sp>
        <p:nvSpPr>
          <p:cNvPr id="10242" name="Rectangle 2"/>
          <p:cNvSpPr>
            <a:spLocks noChangeArrowheads="1"/>
          </p:cNvSpPr>
          <p:nvPr/>
        </p:nvSpPr>
        <p:spPr bwMode="auto">
          <a:xfrm>
            <a:off x="609600" y="3428135"/>
            <a:ext cx="79248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tx1"/>
                </a:solidFill>
                <a:effectLst/>
                <a:ea typeface="Times New Roman" pitchFamily="18" charset="0"/>
                <a:cs typeface="Arial" pitchFamily="34" charset="0"/>
              </a:rPr>
              <a:t>GLE 0407.9.2 	Explore different types of physical changes in matter</a:t>
            </a:r>
            <a:r>
              <a:rPr kumimoji="0" lang="en-US" sz="3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3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Higher Thinking Questions</a:t>
            </a:r>
            <a:endParaRPr lang="en-US" dirty="0"/>
          </a:p>
        </p:txBody>
      </p:sp>
      <p:sp>
        <p:nvSpPr>
          <p:cNvPr id="3" name="Content Placeholder 2"/>
          <p:cNvSpPr>
            <a:spLocks noGrp="1"/>
          </p:cNvSpPr>
          <p:nvPr>
            <p:ph sz="half" idx="1"/>
          </p:nvPr>
        </p:nvSpPr>
        <p:spPr/>
        <p:txBody>
          <a:bodyPr/>
          <a:lstStyle/>
          <a:p>
            <a:r>
              <a:rPr lang="en-US" dirty="0" smtClean="0"/>
              <a:t>Does all matter takes up space?</a:t>
            </a:r>
          </a:p>
          <a:p>
            <a:r>
              <a:rPr lang="en-US" dirty="0" smtClean="0"/>
              <a:t>Does gas takes up space?</a:t>
            </a:r>
          </a:p>
          <a:p>
            <a:r>
              <a:rPr lang="en-US" dirty="0" smtClean="0"/>
              <a:t>What data was used to make your conclusion?</a:t>
            </a:r>
          </a:p>
          <a:p>
            <a:r>
              <a:rPr lang="en-US" dirty="0" smtClean="0"/>
              <a:t>What clues do you look for when a gas is presented?</a:t>
            </a:r>
            <a:endParaRPr lang="en-US" dirty="0"/>
          </a:p>
        </p:txBody>
      </p:sp>
      <p:sp>
        <p:nvSpPr>
          <p:cNvPr id="4" name="Content Placeholder 3"/>
          <p:cNvSpPr>
            <a:spLocks noGrp="1"/>
          </p:cNvSpPr>
          <p:nvPr>
            <p:ph sz="half" idx="2"/>
          </p:nvPr>
        </p:nvSpPr>
        <p:spPr/>
        <p:txBody>
          <a:bodyPr/>
          <a:lstStyle/>
          <a:p>
            <a:r>
              <a:rPr lang="en-US" dirty="0" smtClean="0"/>
              <a:t>Predict what will happen to a liquid if solid is changed.</a:t>
            </a:r>
          </a:p>
          <a:p>
            <a:r>
              <a:rPr lang="en-US" dirty="0" smtClean="0"/>
              <a:t>How could you verify a gas? </a:t>
            </a:r>
          </a:p>
          <a:p>
            <a:r>
              <a:rPr lang="en-US" dirty="0" smtClean="0"/>
              <a:t>Can you change a liquid so that a gas is present?</a:t>
            </a:r>
          </a:p>
          <a:p>
            <a:r>
              <a:rPr lang="en-US" dirty="0" smtClean="0"/>
              <a:t>How would you classify matter?</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Assessment</a:t>
            </a:r>
            <a:endParaRPr lang="en-US" dirty="0"/>
          </a:p>
        </p:txBody>
      </p:sp>
      <p:sp>
        <p:nvSpPr>
          <p:cNvPr id="3" name="Content Placeholder 2"/>
          <p:cNvSpPr>
            <a:spLocks noGrp="1"/>
          </p:cNvSpPr>
          <p:nvPr>
            <p:ph idx="1"/>
          </p:nvPr>
        </p:nvSpPr>
        <p:spPr>
          <a:xfrm>
            <a:off x="457200" y="1371600"/>
            <a:ext cx="8229600" cy="4800917"/>
          </a:xfrm>
        </p:spPr>
        <p:txBody>
          <a:bodyPr/>
          <a:lstStyle/>
          <a:p>
            <a:r>
              <a:rPr lang="en-US" dirty="0" smtClean="0"/>
              <a:t>KWL Chart</a:t>
            </a:r>
          </a:p>
          <a:p>
            <a:endParaRPr lang="en-US" dirty="0" smtClean="0"/>
          </a:p>
          <a:p>
            <a:r>
              <a:rPr lang="en-US" dirty="0" smtClean="0"/>
              <a:t>3,2,1 Summarize</a:t>
            </a:r>
          </a:p>
          <a:p>
            <a:endParaRPr lang="en-US" dirty="0" smtClean="0"/>
          </a:p>
          <a:p>
            <a:r>
              <a:rPr lang="en-US" dirty="0" smtClean="0"/>
              <a:t>Laboratory Report</a:t>
            </a:r>
          </a:p>
          <a:p>
            <a:endParaRPr lang="en-US" dirty="0" smtClean="0"/>
          </a:p>
          <a:p>
            <a:r>
              <a:rPr lang="en-US" dirty="0" smtClean="0"/>
              <a:t>Rubric</a:t>
            </a:r>
          </a:p>
          <a:p>
            <a:endParaRPr lang="en-US" dirty="0" smtClean="0"/>
          </a:p>
          <a:p>
            <a:r>
              <a:rPr lang="en-US" dirty="0" smtClean="0"/>
              <a:t>Frayer Model</a:t>
            </a:r>
            <a:endParaRPr lang="en-US" dirty="0"/>
          </a:p>
        </p:txBody>
      </p:sp>
      <p:pic>
        <p:nvPicPr>
          <p:cNvPr id="4" name="Picture 3" descr="http://2.bp.blogspot.com/-8CEcwYGyVp4/UBrHyBigIII/AAAAAAAABSk/6hjuTKmU9FQ/s640/classroom+kwl+chart.jpg">
            <a:hlinkClick r:id="rId2"/>
          </p:cNvPr>
          <p:cNvPicPr/>
          <p:nvPr/>
        </p:nvPicPr>
        <p:blipFill>
          <a:blip r:embed="rId3" cstate="print"/>
          <a:srcRect/>
          <a:stretch>
            <a:fillRect/>
          </a:stretch>
        </p:blipFill>
        <p:spPr bwMode="auto">
          <a:xfrm>
            <a:off x="4343400" y="1600200"/>
            <a:ext cx="2133600" cy="1524000"/>
          </a:xfrm>
          <a:prstGeom prst="rect">
            <a:avLst/>
          </a:prstGeom>
          <a:noFill/>
          <a:ln w="9525">
            <a:noFill/>
            <a:miter lim="800000"/>
            <a:headEnd/>
            <a:tailEnd/>
          </a:ln>
        </p:spPr>
      </p:pic>
      <p:pic>
        <p:nvPicPr>
          <p:cNvPr id="5" name="irc_mi" descr="http://24.media.tumblr.com/tumblr_lqgqil2qw51r0iej1o1_500.png">
            <a:hlinkClick r:id="rId4"/>
          </p:cNvPr>
          <p:cNvPicPr/>
          <p:nvPr/>
        </p:nvPicPr>
        <p:blipFill>
          <a:blip r:embed="rId5" cstate="print"/>
          <a:srcRect/>
          <a:stretch>
            <a:fillRect/>
          </a:stretch>
        </p:blipFill>
        <p:spPr bwMode="auto">
          <a:xfrm>
            <a:off x="6553200" y="3048000"/>
            <a:ext cx="2286000" cy="2057400"/>
          </a:xfrm>
          <a:prstGeom prst="rect">
            <a:avLst/>
          </a:prstGeom>
          <a:noFill/>
          <a:ln w="9525">
            <a:noFill/>
            <a:miter lim="800000"/>
            <a:headEnd/>
            <a:tailEnd/>
          </a:ln>
        </p:spPr>
      </p:pic>
      <p:pic>
        <p:nvPicPr>
          <p:cNvPr id="6" name="irc_mi" descr="http://4.bp.blogspot.com/-pLSpfOhLOfI/Th0VPCIwa-I/AAAAAAAAA98/4f_jKPq7FMk/s1600/rubric.gif">
            <a:hlinkClick r:id="rId6"/>
          </p:cNvPr>
          <p:cNvPicPr/>
          <p:nvPr/>
        </p:nvPicPr>
        <p:blipFill>
          <a:blip r:embed="rId7" cstate="print"/>
          <a:srcRect/>
          <a:stretch>
            <a:fillRect/>
          </a:stretch>
        </p:blipFill>
        <p:spPr bwMode="auto">
          <a:xfrm>
            <a:off x="3962400" y="4419600"/>
            <a:ext cx="22098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536"/>
            <a:ext cx="8001000" cy="1143000"/>
          </a:xfrm>
        </p:spPr>
        <p:txBody>
          <a:bodyPr>
            <a:normAutofit fontScale="90000"/>
          </a:bodyPr>
          <a:lstStyle/>
          <a:p>
            <a:pPr algn="l"/>
            <a:r>
              <a:rPr lang="en-US" dirty="0" smtClean="0"/>
              <a:t>By adding energy the states change</a:t>
            </a:r>
            <a:endParaRPr lang="en-US" dirty="0"/>
          </a:p>
        </p:txBody>
      </p:sp>
      <p:pic>
        <p:nvPicPr>
          <p:cNvPr id="4" name="Picture 402" descr="MCj02158370000[1]"/>
          <p:cNvPicPr>
            <a:picLocks noGrp="1" noChangeAspect="1" noChangeArrowheads="1"/>
          </p:cNvPicPr>
          <p:nvPr>
            <p:ph idx="1"/>
          </p:nvPr>
        </p:nvPicPr>
        <p:blipFill>
          <a:blip r:embed="rId2" cstate="print"/>
          <a:srcRect/>
          <a:stretch>
            <a:fillRect/>
          </a:stretch>
        </p:blipFill>
        <p:spPr bwMode="auto">
          <a:xfrm>
            <a:off x="838200" y="5410200"/>
            <a:ext cx="1113536" cy="1033604"/>
          </a:xfrm>
          <a:prstGeom prst="rect">
            <a:avLst/>
          </a:prstGeom>
          <a:noFill/>
        </p:spPr>
      </p:pic>
      <p:sp>
        <p:nvSpPr>
          <p:cNvPr id="5" name="Line 383"/>
          <p:cNvSpPr>
            <a:spLocks noChangeShapeType="1"/>
          </p:cNvSpPr>
          <p:nvPr/>
        </p:nvSpPr>
        <p:spPr bwMode="auto">
          <a:xfrm flipV="1">
            <a:off x="1371600" y="4419600"/>
            <a:ext cx="1219200" cy="685800"/>
          </a:xfrm>
          <a:prstGeom prst="line">
            <a:avLst/>
          </a:prstGeom>
          <a:noFill/>
          <a:ln w="9525">
            <a:solidFill>
              <a:schemeClr val="tx1"/>
            </a:solidFill>
            <a:round/>
            <a:headEnd/>
            <a:tailEnd type="triangle" w="med" len="med"/>
          </a:ln>
          <a:effectLst/>
        </p:spPr>
        <p:txBody>
          <a:bodyPr/>
          <a:lstStyle/>
          <a:p>
            <a:endParaRPr lang="en-US" dirty="0"/>
          </a:p>
        </p:txBody>
      </p:sp>
      <p:sp>
        <p:nvSpPr>
          <p:cNvPr id="6" name="Rectangle 5"/>
          <p:cNvSpPr/>
          <p:nvPr/>
        </p:nvSpPr>
        <p:spPr>
          <a:xfrm>
            <a:off x="609600" y="5029200"/>
            <a:ext cx="774571" cy="369332"/>
          </a:xfrm>
          <a:prstGeom prst="rect">
            <a:avLst/>
          </a:prstGeom>
        </p:spPr>
        <p:txBody>
          <a:bodyPr wrap="none">
            <a:spAutoFit/>
          </a:bodyPr>
          <a:lstStyle/>
          <a:p>
            <a:pPr marL="342900" lvl="0" indent="-342900" fontAlgn="base">
              <a:spcBef>
                <a:spcPct val="0"/>
              </a:spcBef>
              <a:spcAft>
                <a:spcPct val="0"/>
              </a:spcAft>
            </a:pPr>
            <a:r>
              <a:rPr kumimoji="0" lang="en-US" b="0" i="0" u="none" strike="noStrike" cap="none" normalizeH="0" baseline="0" dirty="0" smtClean="0">
                <a:ln>
                  <a:noFill/>
                </a:ln>
                <a:solidFill>
                  <a:schemeClr val="tx1"/>
                </a:solidFill>
                <a:effectLst/>
                <a:cs typeface="Arial" charset="0"/>
              </a:rPr>
              <a:t>solids</a:t>
            </a:r>
            <a:endParaRPr kumimoji="0" lang="en-US" sz="2400" b="0" i="0" u="none" strike="noStrike" cap="none" normalizeH="0" baseline="0" dirty="0" smtClean="0">
              <a:ln>
                <a:noFill/>
              </a:ln>
              <a:solidFill>
                <a:schemeClr val="tx1"/>
              </a:solidFill>
              <a:effectLst/>
              <a:cs typeface="Arial" charset="0"/>
            </a:endParaRPr>
          </a:p>
        </p:txBody>
      </p:sp>
      <p:sp>
        <p:nvSpPr>
          <p:cNvPr id="7" name="Rectangle 6"/>
          <p:cNvSpPr/>
          <p:nvPr/>
        </p:nvSpPr>
        <p:spPr>
          <a:xfrm>
            <a:off x="1157312" y="4343400"/>
            <a:ext cx="1088760" cy="369332"/>
          </a:xfrm>
          <a:prstGeom prst="rect">
            <a:avLst/>
          </a:prstGeom>
        </p:spPr>
        <p:txBody>
          <a:bodyPr wrap="none">
            <a:spAutoFit/>
          </a:bodyPr>
          <a:lstStyle/>
          <a:p>
            <a:pPr marL="342900" lvl="0" indent="-342900" algn="r" fontAlgn="base">
              <a:spcBef>
                <a:spcPct val="0"/>
              </a:spcBef>
              <a:spcAft>
                <a:spcPct val="0"/>
              </a:spcAft>
            </a:pPr>
            <a:r>
              <a:rPr kumimoji="0" lang="en-US" b="0" i="0" u="none" strike="noStrike" cap="none" normalizeH="0" baseline="0" dirty="0" smtClean="0">
                <a:ln>
                  <a:noFill/>
                </a:ln>
                <a:solidFill>
                  <a:schemeClr val="tx1"/>
                </a:solidFill>
                <a:effectLst/>
                <a:cs typeface="Arial" charset="0"/>
              </a:rPr>
              <a:t>+ energy</a:t>
            </a:r>
            <a:endParaRPr kumimoji="0" lang="en-US" sz="2400" b="0" i="0" u="none" strike="noStrike" cap="none" normalizeH="0" baseline="0" dirty="0" smtClean="0">
              <a:ln>
                <a:noFill/>
              </a:ln>
              <a:solidFill>
                <a:schemeClr val="tx1"/>
              </a:solidFill>
              <a:effectLst/>
              <a:cs typeface="Arial" charset="0"/>
            </a:endParaRPr>
          </a:p>
        </p:txBody>
      </p:sp>
      <p:sp>
        <p:nvSpPr>
          <p:cNvPr id="8" name="Rectangle 7"/>
          <p:cNvSpPr/>
          <p:nvPr/>
        </p:nvSpPr>
        <p:spPr>
          <a:xfrm>
            <a:off x="2514600" y="4038600"/>
            <a:ext cx="838691" cy="369332"/>
          </a:xfrm>
          <a:prstGeom prst="rect">
            <a:avLst/>
          </a:prstGeom>
        </p:spPr>
        <p:txBody>
          <a:bodyPr wrap="none">
            <a:spAutoFit/>
          </a:bodyPr>
          <a:lstStyle/>
          <a:p>
            <a:pPr marL="342900" lvl="0" indent="-342900" fontAlgn="base">
              <a:spcBef>
                <a:spcPct val="0"/>
              </a:spcBef>
              <a:spcAft>
                <a:spcPct val="0"/>
              </a:spcAft>
            </a:pPr>
            <a:r>
              <a:rPr kumimoji="0" lang="en-US" b="0" i="0" u="none" strike="noStrike" cap="none" normalizeH="0" baseline="0" dirty="0" smtClean="0">
                <a:ln>
                  <a:noFill/>
                </a:ln>
                <a:solidFill>
                  <a:schemeClr val="tx1"/>
                </a:solidFill>
                <a:effectLst/>
                <a:cs typeface="Arial" charset="0"/>
              </a:rPr>
              <a:t>liquids</a:t>
            </a:r>
            <a:endParaRPr kumimoji="0" lang="en-US" sz="2400" b="0" i="0" u="none" strike="noStrike" cap="none" normalizeH="0" baseline="0" dirty="0" smtClean="0">
              <a:ln>
                <a:noFill/>
              </a:ln>
              <a:solidFill>
                <a:schemeClr val="tx1"/>
              </a:solidFill>
              <a:effectLst/>
              <a:cs typeface="Arial" charset="0"/>
            </a:endParaRPr>
          </a:p>
        </p:txBody>
      </p:sp>
      <p:sp>
        <p:nvSpPr>
          <p:cNvPr id="9" name="Line 383"/>
          <p:cNvSpPr>
            <a:spLocks noChangeShapeType="1"/>
          </p:cNvSpPr>
          <p:nvPr/>
        </p:nvSpPr>
        <p:spPr bwMode="auto">
          <a:xfrm flipV="1">
            <a:off x="3200400" y="3352800"/>
            <a:ext cx="1219200" cy="685800"/>
          </a:xfrm>
          <a:prstGeom prst="line">
            <a:avLst/>
          </a:prstGeom>
          <a:noFill/>
          <a:ln w="9525">
            <a:solidFill>
              <a:schemeClr val="tx1"/>
            </a:solidFill>
            <a:round/>
            <a:headEnd/>
            <a:tailEnd type="triangle" w="med" len="med"/>
          </a:ln>
          <a:effectLst/>
        </p:spPr>
        <p:txBody>
          <a:bodyPr/>
          <a:lstStyle/>
          <a:p>
            <a:endParaRPr lang="en-US" dirty="0"/>
          </a:p>
        </p:txBody>
      </p:sp>
      <p:sp>
        <p:nvSpPr>
          <p:cNvPr id="10" name="Rectangle 9"/>
          <p:cNvSpPr/>
          <p:nvPr/>
        </p:nvSpPr>
        <p:spPr>
          <a:xfrm>
            <a:off x="2833712" y="3352800"/>
            <a:ext cx="1088760" cy="369332"/>
          </a:xfrm>
          <a:prstGeom prst="rect">
            <a:avLst/>
          </a:prstGeom>
        </p:spPr>
        <p:txBody>
          <a:bodyPr wrap="none">
            <a:spAutoFit/>
          </a:bodyPr>
          <a:lstStyle/>
          <a:p>
            <a:pPr marL="342900" lvl="0" indent="-342900" algn="r" fontAlgn="base">
              <a:spcBef>
                <a:spcPct val="0"/>
              </a:spcBef>
              <a:spcAft>
                <a:spcPct val="0"/>
              </a:spcAft>
            </a:pPr>
            <a:r>
              <a:rPr kumimoji="0" lang="en-US" b="0" i="0" u="none" strike="noStrike" cap="none" normalizeH="0" baseline="0" dirty="0" smtClean="0">
                <a:ln>
                  <a:noFill/>
                </a:ln>
                <a:solidFill>
                  <a:schemeClr val="tx1"/>
                </a:solidFill>
                <a:effectLst/>
                <a:cs typeface="Arial" charset="0"/>
              </a:rPr>
              <a:t>+ energy</a:t>
            </a:r>
            <a:endParaRPr kumimoji="0" lang="en-US" sz="2400" b="0" i="0" u="none" strike="noStrike" cap="none" normalizeH="0" baseline="0" dirty="0" smtClean="0">
              <a:ln>
                <a:noFill/>
              </a:ln>
              <a:solidFill>
                <a:schemeClr val="tx1"/>
              </a:solidFill>
              <a:effectLst/>
              <a:cs typeface="Arial" charset="0"/>
            </a:endParaRPr>
          </a:p>
        </p:txBody>
      </p:sp>
      <p:sp>
        <p:nvSpPr>
          <p:cNvPr id="12" name="Rectangle 11"/>
          <p:cNvSpPr/>
          <p:nvPr/>
        </p:nvSpPr>
        <p:spPr>
          <a:xfrm>
            <a:off x="4343400" y="2971800"/>
            <a:ext cx="800219" cy="369332"/>
          </a:xfrm>
          <a:prstGeom prst="rect">
            <a:avLst/>
          </a:prstGeom>
        </p:spPr>
        <p:txBody>
          <a:bodyPr wrap="none">
            <a:spAutoFit/>
          </a:bodyPr>
          <a:lstStyle/>
          <a:p>
            <a:pPr marL="342900" lvl="0" indent="-342900" fontAlgn="base">
              <a:spcBef>
                <a:spcPct val="0"/>
              </a:spcBef>
              <a:spcAft>
                <a:spcPct val="0"/>
              </a:spcAft>
            </a:pPr>
            <a:r>
              <a:rPr kumimoji="0" lang="en-US" b="0" i="0" u="none" strike="noStrike" cap="none" normalizeH="0" baseline="0" dirty="0" smtClean="0">
                <a:ln>
                  <a:noFill/>
                </a:ln>
                <a:solidFill>
                  <a:schemeClr val="tx1"/>
                </a:solidFill>
                <a:effectLst/>
                <a:cs typeface="Arial" charset="0"/>
              </a:rPr>
              <a:t>gases</a:t>
            </a:r>
            <a:endParaRPr kumimoji="0" lang="en-US" sz="2400" b="0" i="0" u="none" strike="noStrike" cap="none" normalizeH="0" baseline="0" dirty="0" smtClean="0">
              <a:ln>
                <a:noFill/>
              </a:ln>
              <a:solidFill>
                <a:schemeClr val="tx1"/>
              </a:solidFill>
              <a:effectLst/>
              <a:cs typeface="Arial" charset="0"/>
            </a:endParaRPr>
          </a:p>
        </p:txBody>
      </p:sp>
      <p:sp>
        <p:nvSpPr>
          <p:cNvPr id="13" name="Line 383"/>
          <p:cNvSpPr>
            <a:spLocks noChangeShapeType="1"/>
          </p:cNvSpPr>
          <p:nvPr/>
        </p:nvSpPr>
        <p:spPr bwMode="auto">
          <a:xfrm flipV="1">
            <a:off x="4953000" y="2362200"/>
            <a:ext cx="1219200" cy="685800"/>
          </a:xfrm>
          <a:prstGeom prst="line">
            <a:avLst/>
          </a:prstGeom>
          <a:noFill/>
          <a:ln w="9525">
            <a:solidFill>
              <a:schemeClr val="tx1"/>
            </a:solidFill>
            <a:round/>
            <a:headEnd/>
            <a:tailEnd type="triangle" w="med" len="med"/>
          </a:ln>
          <a:effectLst/>
        </p:spPr>
        <p:txBody>
          <a:bodyPr/>
          <a:lstStyle/>
          <a:p>
            <a:endParaRPr lang="en-US" dirty="0"/>
          </a:p>
        </p:txBody>
      </p:sp>
      <p:sp>
        <p:nvSpPr>
          <p:cNvPr id="14" name="Rectangle 13"/>
          <p:cNvSpPr/>
          <p:nvPr/>
        </p:nvSpPr>
        <p:spPr>
          <a:xfrm>
            <a:off x="4662512" y="2362200"/>
            <a:ext cx="1088760" cy="369332"/>
          </a:xfrm>
          <a:prstGeom prst="rect">
            <a:avLst/>
          </a:prstGeom>
        </p:spPr>
        <p:txBody>
          <a:bodyPr wrap="none">
            <a:spAutoFit/>
          </a:bodyPr>
          <a:lstStyle/>
          <a:p>
            <a:pPr marL="342900" lvl="0" indent="-342900" algn="r" fontAlgn="base">
              <a:spcBef>
                <a:spcPct val="0"/>
              </a:spcBef>
              <a:spcAft>
                <a:spcPct val="0"/>
              </a:spcAft>
            </a:pPr>
            <a:r>
              <a:rPr kumimoji="0" lang="en-US" b="0" i="0" u="none" strike="noStrike" cap="none" normalizeH="0" baseline="0" dirty="0" smtClean="0">
                <a:ln>
                  <a:noFill/>
                </a:ln>
                <a:solidFill>
                  <a:schemeClr val="tx1"/>
                </a:solidFill>
                <a:effectLst/>
                <a:cs typeface="Arial" charset="0"/>
              </a:rPr>
              <a:t>+ energy</a:t>
            </a:r>
            <a:endParaRPr kumimoji="0" lang="en-US" sz="2400" b="0" i="0" u="none" strike="noStrike" cap="none" normalizeH="0" baseline="0" dirty="0" smtClean="0">
              <a:ln>
                <a:noFill/>
              </a:ln>
              <a:solidFill>
                <a:schemeClr val="tx1"/>
              </a:solidFill>
              <a:effectLst/>
              <a:cs typeface="Arial" charset="0"/>
            </a:endParaRPr>
          </a:p>
        </p:txBody>
      </p:sp>
      <p:sp>
        <p:nvSpPr>
          <p:cNvPr id="15" name="Rectangle 14"/>
          <p:cNvSpPr/>
          <p:nvPr/>
        </p:nvSpPr>
        <p:spPr>
          <a:xfrm>
            <a:off x="6172200" y="1905000"/>
            <a:ext cx="928459" cy="369332"/>
          </a:xfrm>
          <a:prstGeom prst="rect">
            <a:avLst/>
          </a:prstGeom>
        </p:spPr>
        <p:txBody>
          <a:bodyPr wrap="none">
            <a:spAutoFit/>
          </a:bodyPr>
          <a:lstStyle/>
          <a:p>
            <a:pPr marL="342900" lvl="0" indent="-342900" fontAlgn="base">
              <a:spcBef>
                <a:spcPct val="0"/>
              </a:spcBef>
              <a:spcAft>
                <a:spcPct val="0"/>
              </a:spcAft>
            </a:pPr>
            <a:r>
              <a:rPr kumimoji="0" lang="en-US" b="0" i="0" u="none" strike="noStrike" cap="none" normalizeH="0" baseline="0" dirty="0" smtClean="0">
                <a:ln>
                  <a:noFill/>
                </a:ln>
                <a:solidFill>
                  <a:schemeClr val="tx1"/>
                </a:solidFill>
                <a:effectLst/>
                <a:cs typeface="Arial" charset="0"/>
              </a:rPr>
              <a:t>plasma</a:t>
            </a:r>
            <a:endParaRPr kumimoji="0" lang="en-US" sz="2400" b="0" i="0" u="none" strike="noStrike" cap="none" normalizeH="0" baseline="0" dirty="0" smtClean="0">
              <a:ln>
                <a:noFill/>
              </a:ln>
              <a:solidFill>
                <a:schemeClr val="tx1"/>
              </a:solidFill>
              <a:effectLst/>
              <a:cs typeface="Arial" charset="0"/>
            </a:endParaRPr>
          </a:p>
        </p:txBody>
      </p:sp>
      <p:pic>
        <p:nvPicPr>
          <p:cNvPr id="17" name="Picture 404" descr="MCj04348160000[1]"/>
          <p:cNvPicPr>
            <a:picLocks noChangeAspect="1" noChangeArrowheads="1"/>
          </p:cNvPicPr>
          <p:nvPr/>
        </p:nvPicPr>
        <p:blipFill>
          <a:blip r:embed="rId3" cstate="print"/>
          <a:srcRect/>
          <a:stretch>
            <a:fillRect/>
          </a:stretch>
        </p:blipFill>
        <p:spPr bwMode="auto">
          <a:xfrm>
            <a:off x="2133600" y="4876800"/>
            <a:ext cx="762000" cy="752475"/>
          </a:xfrm>
          <a:prstGeom prst="rect">
            <a:avLst/>
          </a:prstGeom>
          <a:noFill/>
        </p:spPr>
      </p:pic>
      <p:pic>
        <p:nvPicPr>
          <p:cNvPr id="18" name="Picture 404" descr="MCj04348160000[1]"/>
          <p:cNvPicPr>
            <a:picLocks noChangeAspect="1" noChangeArrowheads="1"/>
          </p:cNvPicPr>
          <p:nvPr/>
        </p:nvPicPr>
        <p:blipFill>
          <a:blip r:embed="rId3" cstate="print"/>
          <a:srcRect/>
          <a:stretch>
            <a:fillRect/>
          </a:stretch>
        </p:blipFill>
        <p:spPr bwMode="auto">
          <a:xfrm>
            <a:off x="3886200" y="3810000"/>
            <a:ext cx="762000" cy="752475"/>
          </a:xfrm>
          <a:prstGeom prst="rect">
            <a:avLst/>
          </a:prstGeom>
          <a:noFill/>
        </p:spPr>
      </p:pic>
      <p:pic>
        <p:nvPicPr>
          <p:cNvPr id="19" name="Picture 404" descr="MCj04348160000[1]"/>
          <p:cNvPicPr>
            <a:picLocks noChangeAspect="1" noChangeArrowheads="1"/>
          </p:cNvPicPr>
          <p:nvPr/>
        </p:nvPicPr>
        <p:blipFill>
          <a:blip r:embed="rId3" cstate="print"/>
          <a:srcRect/>
          <a:stretch>
            <a:fillRect/>
          </a:stretch>
        </p:blipFill>
        <p:spPr bwMode="auto">
          <a:xfrm>
            <a:off x="5486400" y="2743200"/>
            <a:ext cx="762000" cy="752475"/>
          </a:xfrm>
          <a:prstGeom prst="rect">
            <a:avLst/>
          </a:prstGeom>
          <a:noFill/>
        </p:spPr>
      </p:pic>
      <p:pic>
        <p:nvPicPr>
          <p:cNvPr id="20" name="Picture 406" descr="MCj04417500000[1]"/>
          <p:cNvPicPr>
            <a:picLocks noChangeAspect="1" noChangeArrowheads="1"/>
          </p:cNvPicPr>
          <p:nvPr/>
        </p:nvPicPr>
        <p:blipFill>
          <a:blip r:embed="rId4" cstate="print"/>
          <a:srcRect/>
          <a:stretch>
            <a:fillRect/>
          </a:stretch>
        </p:blipFill>
        <p:spPr bwMode="auto">
          <a:xfrm>
            <a:off x="3048000" y="4343400"/>
            <a:ext cx="828675" cy="847725"/>
          </a:xfrm>
          <a:prstGeom prst="rect">
            <a:avLst/>
          </a:prstGeom>
          <a:noFill/>
        </p:spPr>
      </p:pic>
      <p:pic>
        <p:nvPicPr>
          <p:cNvPr id="21" name="Picture 409" descr="MCj04413910000[1]"/>
          <p:cNvPicPr>
            <a:picLocks noChangeAspect="1" noChangeArrowheads="1"/>
          </p:cNvPicPr>
          <p:nvPr/>
        </p:nvPicPr>
        <p:blipFill>
          <a:blip r:embed="rId5" cstate="print"/>
          <a:srcRect/>
          <a:stretch>
            <a:fillRect/>
          </a:stretch>
        </p:blipFill>
        <p:spPr bwMode="auto">
          <a:xfrm>
            <a:off x="4724400" y="3200400"/>
            <a:ext cx="990600" cy="952500"/>
          </a:xfrm>
          <a:prstGeom prst="rect">
            <a:avLst/>
          </a:prstGeom>
          <a:noFill/>
        </p:spPr>
      </p:pic>
      <p:pic>
        <p:nvPicPr>
          <p:cNvPr id="22" name="Picture 4" descr="C:\Users\Wayne\AppData\Local\Microsoft\Windows\Temporary Internet Files\Content.IE5\NVNOUBH3\MC900440405[1].png"/>
          <p:cNvPicPr>
            <a:picLocks noChangeAspect="1" noChangeArrowheads="1"/>
          </p:cNvPicPr>
          <p:nvPr/>
        </p:nvPicPr>
        <p:blipFill>
          <a:blip r:embed="rId6" cstate="print"/>
          <a:srcRect/>
          <a:stretch>
            <a:fillRect/>
          </a:stretch>
        </p:blipFill>
        <p:spPr bwMode="auto">
          <a:xfrm>
            <a:off x="6400800" y="2286000"/>
            <a:ext cx="990600" cy="6858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Definition</a:t>
            </a:r>
            <a:endParaRPr lang="en-US" dirty="0"/>
          </a:p>
        </p:txBody>
      </p:sp>
      <p:sp>
        <p:nvSpPr>
          <p:cNvPr id="3" name="Content Placeholder 2"/>
          <p:cNvSpPr>
            <a:spLocks noGrp="1"/>
          </p:cNvSpPr>
          <p:nvPr>
            <p:ph sz="half" idx="1"/>
          </p:nvPr>
        </p:nvSpPr>
        <p:spPr>
          <a:xfrm>
            <a:off x="457200" y="1645920"/>
            <a:ext cx="3657600" cy="4526280"/>
          </a:xfrm>
        </p:spPr>
        <p:txBody>
          <a:bodyPr>
            <a:normAutofit/>
          </a:bodyPr>
          <a:lstStyle/>
          <a:p>
            <a:r>
              <a:rPr lang="en-US" dirty="0" smtClean="0"/>
              <a:t>Matter  -</a:t>
            </a:r>
          </a:p>
          <a:p>
            <a:pPr>
              <a:buNone/>
            </a:pPr>
            <a:r>
              <a:rPr lang="en-US" dirty="0" smtClean="0"/>
              <a:t>material substance that occupies space, has mass, and is composed predominantly of atoms.</a:t>
            </a:r>
          </a:p>
          <a:p>
            <a:endParaRPr lang="en-US" dirty="0" smtClean="0"/>
          </a:p>
          <a:p>
            <a:endParaRPr lang="en-US" dirty="0" smtClean="0"/>
          </a:p>
        </p:txBody>
      </p:sp>
      <p:pic>
        <p:nvPicPr>
          <p:cNvPr id="5" name="irc_mi" descr="http://images.tutorvista.com/content/chemical-reactions-equations/states-of-matter.jpeg">
            <a:hlinkClick r:id="rId2"/>
          </p:cNvPr>
          <p:cNvPicPr>
            <a:picLocks noGrp="1"/>
          </p:cNvPicPr>
          <p:nvPr>
            <p:ph sz="half" idx="2"/>
          </p:nvPr>
        </p:nvPicPr>
        <p:blipFill>
          <a:blip r:embed="rId3" cstate="print"/>
          <a:srcRect/>
          <a:stretch>
            <a:fillRect/>
          </a:stretch>
        </p:blipFill>
        <p:spPr bwMode="auto">
          <a:xfrm>
            <a:off x="3810000" y="1981200"/>
            <a:ext cx="5029200"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7467600" cy="1143000"/>
          </a:xfrm>
        </p:spPr>
        <p:txBody>
          <a:bodyPr/>
          <a:lstStyle/>
          <a:p>
            <a:pPr algn="ctr"/>
            <a:r>
              <a:rPr lang="en-US" dirty="0" smtClean="0"/>
              <a:t>Examples of Solid </a:t>
            </a:r>
            <a:endParaRPr lang="en-US" dirty="0"/>
          </a:p>
        </p:txBody>
      </p:sp>
      <p:sp>
        <p:nvSpPr>
          <p:cNvPr id="5" name="Content Placeholder 4"/>
          <p:cNvSpPr>
            <a:spLocks noGrp="1"/>
          </p:cNvSpPr>
          <p:nvPr>
            <p:ph sz="quarter" idx="2"/>
          </p:nvPr>
        </p:nvSpPr>
        <p:spPr/>
        <p:txBody>
          <a:bodyPr>
            <a:normAutofit fontScale="92500" lnSpcReduction="20000"/>
          </a:bodyPr>
          <a:lstStyle/>
          <a:p>
            <a:pPr>
              <a:buNone/>
            </a:pPr>
            <a:r>
              <a:rPr lang="en-US" sz="3500" dirty="0" smtClean="0"/>
              <a:t>Walls</a:t>
            </a:r>
          </a:p>
          <a:p>
            <a:pPr>
              <a:buNone/>
            </a:pPr>
            <a:r>
              <a:rPr lang="en-US" sz="3500" dirty="0" smtClean="0"/>
              <a:t>Lemons</a:t>
            </a:r>
          </a:p>
          <a:p>
            <a:pPr>
              <a:buNone/>
            </a:pPr>
            <a:r>
              <a:rPr lang="en-US" sz="3500" dirty="0" smtClean="0"/>
              <a:t>Blocks</a:t>
            </a:r>
          </a:p>
          <a:p>
            <a:pPr>
              <a:buNone/>
            </a:pPr>
            <a:r>
              <a:rPr lang="en-US" sz="3500" dirty="0" smtClean="0"/>
              <a:t>Dolls</a:t>
            </a:r>
          </a:p>
          <a:p>
            <a:pPr>
              <a:buNone/>
            </a:pPr>
            <a:r>
              <a:rPr lang="en-US" sz="3500" dirty="0" smtClean="0"/>
              <a:t>Rocks</a:t>
            </a:r>
          </a:p>
          <a:p>
            <a:pPr>
              <a:buNone/>
            </a:pPr>
            <a:r>
              <a:rPr lang="en-US" sz="3500" dirty="0" smtClean="0"/>
              <a:t>Trees</a:t>
            </a:r>
          </a:p>
          <a:p>
            <a:pPr>
              <a:buNone/>
            </a:pPr>
            <a:r>
              <a:rPr lang="en-US" sz="3500" dirty="0" smtClean="0"/>
              <a:t>Sand </a:t>
            </a:r>
          </a:p>
          <a:p>
            <a:pPr>
              <a:buNone/>
            </a:pPr>
            <a:r>
              <a:rPr lang="en-US" sz="3500" dirty="0" smtClean="0"/>
              <a:t>Flour</a:t>
            </a:r>
          </a:p>
          <a:p>
            <a:pPr>
              <a:buNone/>
            </a:pPr>
            <a:r>
              <a:rPr lang="en-US" sz="3500" dirty="0" smtClean="0"/>
              <a:t>socks</a:t>
            </a:r>
          </a:p>
          <a:p>
            <a:pPr>
              <a:buNone/>
            </a:pPr>
            <a:endParaRPr lang="en-US" dirty="0" smtClean="0"/>
          </a:p>
          <a:p>
            <a:pPr>
              <a:buNone/>
            </a:pPr>
            <a:endParaRPr lang="en-US" dirty="0"/>
          </a:p>
        </p:txBody>
      </p:sp>
      <p:pic>
        <p:nvPicPr>
          <p:cNvPr id="1027" name="Picture 3" descr="C:\Users\Wayne\AppData\Local\Microsoft\Windows\Temporary Internet Files\Content.IE5\L61BI70O\MP900305887[1].jpg"/>
          <p:cNvPicPr>
            <a:picLocks noChangeAspect="1" noChangeArrowheads="1"/>
          </p:cNvPicPr>
          <p:nvPr/>
        </p:nvPicPr>
        <p:blipFill>
          <a:blip r:embed="rId2" cstate="print"/>
          <a:srcRect/>
          <a:stretch>
            <a:fillRect/>
          </a:stretch>
        </p:blipFill>
        <p:spPr bwMode="auto">
          <a:xfrm>
            <a:off x="4267200" y="2362200"/>
            <a:ext cx="1905000" cy="2057400"/>
          </a:xfrm>
          <a:prstGeom prst="rect">
            <a:avLst/>
          </a:prstGeom>
          <a:noFill/>
        </p:spPr>
      </p:pic>
      <p:pic>
        <p:nvPicPr>
          <p:cNvPr id="1029" name="Picture 5" descr="C:\Users\Wayne\AppData\Local\Microsoft\Windows\Temporary Internet Files\Content.IE5\NVNOUBH3\MP900427603[1].jpg"/>
          <p:cNvPicPr>
            <a:picLocks noChangeAspect="1" noChangeArrowheads="1"/>
          </p:cNvPicPr>
          <p:nvPr/>
        </p:nvPicPr>
        <p:blipFill>
          <a:blip r:embed="rId3" cstate="print"/>
          <a:srcRect/>
          <a:stretch>
            <a:fillRect/>
          </a:stretch>
        </p:blipFill>
        <p:spPr bwMode="auto">
          <a:xfrm>
            <a:off x="6705600" y="2895600"/>
            <a:ext cx="2133600" cy="2057400"/>
          </a:xfrm>
          <a:prstGeom prst="rect">
            <a:avLst/>
          </a:prstGeom>
          <a:noFill/>
        </p:spPr>
      </p:pic>
      <p:pic>
        <p:nvPicPr>
          <p:cNvPr id="1030" name="Picture 6" descr="C:\Users\Wayne\AppData\Local\Microsoft\Windows\Temporary Internet Files\Content.IE5\3YZZQZWL\MM900283877[1].gif"/>
          <p:cNvPicPr>
            <a:picLocks noGrp="1" noChangeAspect="1" noChangeArrowheads="1" noCrop="1"/>
          </p:cNvPicPr>
          <p:nvPr>
            <p:ph sz="quarter" idx="4"/>
          </p:nvPr>
        </p:nvPicPr>
        <p:blipFill>
          <a:blip r:embed="rId4" cstate="print"/>
          <a:srcRect/>
          <a:stretch>
            <a:fillRect/>
          </a:stretch>
        </p:blipFill>
        <p:spPr bwMode="auto">
          <a:xfrm>
            <a:off x="4191000" y="4724400"/>
            <a:ext cx="2133600" cy="1752600"/>
          </a:xfrm>
          <a:prstGeom prst="rect">
            <a:avLst/>
          </a:prstGeom>
          <a:noFill/>
        </p:spPr>
      </p:pic>
      <p:sp>
        <p:nvSpPr>
          <p:cNvPr id="7" name="Rectangle 6"/>
          <p:cNvSpPr/>
          <p:nvPr/>
        </p:nvSpPr>
        <p:spPr>
          <a:xfrm>
            <a:off x="457200" y="1676400"/>
            <a:ext cx="8001000" cy="584775"/>
          </a:xfrm>
          <a:prstGeom prst="rect">
            <a:avLst/>
          </a:prstGeom>
        </p:spPr>
        <p:txBody>
          <a:bodyPr wrap="square">
            <a:spAutoFit/>
          </a:bodyPr>
          <a:lstStyle/>
          <a:p>
            <a:r>
              <a:rPr lang="en-US" sz="3200" dirty="0" smtClean="0"/>
              <a:t>Can be hard or soft. It can hold it shape.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Examples of Liquid </a:t>
            </a:r>
            <a:endParaRPr lang="en-US" dirty="0"/>
          </a:p>
        </p:txBody>
      </p:sp>
      <p:sp>
        <p:nvSpPr>
          <p:cNvPr id="3" name="Content Placeholder 2"/>
          <p:cNvSpPr>
            <a:spLocks noGrp="1"/>
          </p:cNvSpPr>
          <p:nvPr>
            <p:ph sz="half" idx="1"/>
          </p:nvPr>
        </p:nvSpPr>
        <p:spPr/>
        <p:txBody>
          <a:bodyPr/>
          <a:lstStyle/>
          <a:p>
            <a:r>
              <a:rPr lang="en-US" sz="4000" dirty="0" smtClean="0"/>
              <a:t>Lemonade</a:t>
            </a:r>
          </a:p>
          <a:p>
            <a:r>
              <a:rPr lang="en-US" sz="4000" dirty="0" smtClean="0"/>
              <a:t>Milk</a:t>
            </a:r>
          </a:p>
          <a:p>
            <a:r>
              <a:rPr lang="en-US" sz="4000" dirty="0" smtClean="0"/>
              <a:t>Water</a:t>
            </a:r>
          </a:p>
          <a:p>
            <a:endParaRPr lang="en-US" dirty="0"/>
          </a:p>
        </p:txBody>
      </p:sp>
      <p:sp>
        <p:nvSpPr>
          <p:cNvPr id="4" name="Content Placeholder 3"/>
          <p:cNvSpPr>
            <a:spLocks noGrp="1"/>
          </p:cNvSpPr>
          <p:nvPr>
            <p:ph sz="half" idx="2"/>
          </p:nvPr>
        </p:nvSpPr>
        <p:spPr/>
        <p:txBody>
          <a:bodyPr/>
          <a:lstStyle/>
          <a:p>
            <a:pPr>
              <a:buNone/>
            </a:pPr>
            <a:endParaRPr lang="en-US" dirty="0" smtClean="0"/>
          </a:p>
          <a:p>
            <a:endParaRPr lang="en-US" dirty="0"/>
          </a:p>
        </p:txBody>
      </p:sp>
      <p:pic>
        <p:nvPicPr>
          <p:cNvPr id="2050" name="Picture 2" descr="C:\Users\Wayne\AppData\Local\Microsoft\Windows\Temporary Internet Files\Content.IE5\3YZZQZWL\MC900383814[1].wmf"/>
          <p:cNvPicPr>
            <a:picLocks noChangeAspect="1" noChangeArrowheads="1"/>
          </p:cNvPicPr>
          <p:nvPr/>
        </p:nvPicPr>
        <p:blipFill>
          <a:blip r:embed="rId2" cstate="print"/>
          <a:srcRect/>
          <a:stretch>
            <a:fillRect/>
          </a:stretch>
        </p:blipFill>
        <p:spPr bwMode="auto">
          <a:xfrm>
            <a:off x="4572000" y="1828800"/>
            <a:ext cx="1600200" cy="1524000"/>
          </a:xfrm>
          <a:prstGeom prst="rect">
            <a:avLst/>
          </a:prstGeom>
          <a:noFill/>
        </p:spPr>
      </p:pic>
      <p:pic>
        <p:nvPicPr>
          <p:cNvPr id="2052" name="Picture 4" descr="C:\Users\Wayne\AppData\Local\Microsoft\Windows\Temporary Internet Files\Content.IE5\3YZZQZWL\MP900423011[1].jpg"/>
          <p:cNvPicPr>
            <a:picLocks noChangeAspect="1" noChangeArrowheads="1"/>
          </p:cNvPicPr>
          <p:nvPr/>
        </p:nvPicPr>
        <p:blipFill>
          <a:blip r:embed="rId3" cstate="print"/>
          <a:srcRect/>
          <a:stretch>
            <a:fillRect/>
          </a:stretch>
        </p:blipFill>
        <p:spPr bwMode="auto">
          <a:xfrm>
            <a:off x="6477001" y="2971800"/>
            <a:ext cx="2057400" cy="1828800"/>
          </a:xfrm>
          <a:prstGeom prst="rect">
            <a:avLst/>
          </a:prstGeom>
          <a:noFill/>
        </p:spPr>
      </p:pic>
      <p:pic>
        <p:nvPicPr>
          <p:cNvPr id="2053" name="Picture 5" descr="C:\Users\Wayne\AppData\Local\Microsoft\Windows\Temporary Internet Files\Content.IE5\KAAAHK3X\MC900013361[1].wmf"/>
          <p:cNvPicPr>
            <a:picLocks noChangeAspect="1" noChangeArrowheads="1"/>
          </p:cNvPicPr>
          <p:nvPr/>
        </p:nvPicPr>
        <p:blipFill>
          <a:blip r:embed="rId4" cstate="print"/>
          <a:srcRect/>
          <a:stretch>
            <a:fillRect/>
          </a:stretch>
        </p:blipFill>
        <p:spPr bwMode="auto">
          <a:xfrm>
            <a:off x="3886200" y="3886200"/>
            <a:ext cx="1673352" cy="1314907"/>
          </a:xfrm>
          <a:prstGeom prst="rect">
            <a:avLst/>
          </a:prstGeom>
          <a:noFill/>
        </p:spPr>
      </p:pic>
      <p:sp>
        <p:nvSpPr>
          <p:cNvPr id="8" name="Rectangle 7"/>
          <p:cNvSpPr/>
          <p:nvPr/>
        </p:nvSpPr>
        <p:spPr>
          <a:xfrm>
            <a:off x="609600" y="5257800"/>
            <a:ext cx="7848600" cy="1200329"/>
          </a:xfrm>
          <a:prstGeom prst="rect">
            <a:avLst/>
          </a:prstGeom>
        </p:spPr>
        <p:txBody>
          <a:bodyPr wrap="square">
            <a:spAutoFit/>
          </a:bodyPr>
          <a:lstStyle/>
          <a:p>
            <a:r>
              <a:rPr lang="en-US" sz="3600" dirty="0" smtClean="0"/>
              <a:t>Fluid, no independent shape, move freely, does not expand indefinitely.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Examples of Gas </a:t>
            </a:r>
            <a:endParaRPr lang="en-US" dirty="0"/>
          </a:p>
        </p:txBody>
      </p:sp>
      <p:sp>
        <p:nvSpPr>
          <p:cNvPr id="3" name="Content Placeholder 2"/>
          <p:cNvSpPr>
            <a:spLocks noGrp="1"/>
          </p:cNvSpPr>
          <p:nvPr>
            <p:ph sz="half" idx="1"/>
          </p:nvPr>
        </p:nvSpPr>
        <p:spPr/>
        <p:txBody>
          <a:bodyPr/>
          <a:lstStyle/>
          <a:p>
            <a:r>
              <a:rPr lang="en-US" sz="4000" dirty="0" smtClean="0"/>
              <a:t>Air</a:t>
            </a:r>
          </a:p>
          <a:p>
            <a:r>
              <a:rPr lang="en-US" sz="4000" dirty="0" smtClean="0"/>
              <a:t>Steam</a:t>
            </a:r>
          </a:p>
          <a:p>
            <a:r>
              <a:rPr lang="en-US" sz="4000" dirty="0" smtClean="0"/>
              <a:t>Vapor</a:t>
            </a:r>
          </a:p>
          <a:p>
            <a:endParaRPr lang="en-US" dirty="0" smtClean="0"/>
          </a:p>
          <a:p>
            <a:endParaRPr lang="en-US" dirty="0"/>
          </a:p>
        </p:txBody>
      </p:sp>
      <p:pic>
        <p:nvPicPr>
          <p:cNvPr id="3076" name="Picture 4" descr="C:\Users\Wayne\AppData\Local\Microsoft\Windows\Temporary Internet Files\Content.IE5\NVNOUBH3\MP900387697[1].jpg"/>
          <p:cNvPicPr>
            <a:picLocks noGrp="1" noChangeAspect="1" noChangeArrowheads="1"/>
          </p:cNvPicPr>
          <p:nvPr>
            <p:ph sz="half" idx="2"/>
          </p:nvPr>
        </p:nvPicPr>
        <p:blipFill>
          <a:blip r:embed="rId2" cstate="print"/>
          <a:srcRect/>
          <a:stretch>
            <a:fillRect/>
          </a:stretch>
        </p:blipFill>
        <p:spPr bwMode="auto">
          <a:xfrm>
            <a:off x="6477000" y="2667000"/>
            <a:ext cx="2362200" cy="1569815"/>
          </a:xfrm>
          <a:prstGeom prst="rect">
            <a:avLst/>
          </a:prstGeom>
          <a:noFill/>
        </p:spPr>
      </p:pic>
      <p:pic>
        <p:nvPicPr>
          <p:cNvPr id="3077" name="Picture 5" descr="C:\Users\Wayne\AppData\Local\Microsoft\Windows\Temporary Internet Files\Content.IE5\L61BI70O\MP900448710[1].jpg"/>
          <p:cNvPicPr>
            <a:picLocks noChangeAspect="1" noChangeArrowheads="1"/>
          </p:cNvPicPr>
          <p:nvPr/>
        </p:nvPicPr>
        <p:blipFill>
          <a:blip r:embed="rId3" cstate="print"/>
          <a:srcRect/>
          <a:stretch>
            <a:fillRect/>
          </a:stretch>
        </p:blipFill>
        <p:spPr bwMode="auto">
          <a:xfrm>
            <a:off x="3886200" y="1676400"/>
            <a:ext cx="2214562" cy="1752600"/>
          </a:xfrm>
          <a:prstGeom prst="rect">
            <a:avLst/>
          </a:prstGeom>
          <a:noFill/>
        </p:spPr>
      </p:pic>
      <p:pic>
        <p:nvPicPr>
          <p:cNvPr id="3078" name="Picture 6" descr="C:\Users\Wayne\AppData\Local\Microsoft\Windows\Temporary Internet Files\Content.IE5\3YZZQZWL\MC900438788[1].jpg"/>
          <p:cNvPicPr>
            <a:picLocks noChangeAspect="1" noChangeArrowheads="1"/>
          </p:cNvPicPr>
          <p:nvPr/>
        </p:nvPicPr>
        <p:blipFill>
          <a:blip r:embed="rId4" cstate="print"/>
          <a:srcRect/>
          <a:stretch>
            <a:fillRect/>
          </a:stretch>
        </p:blipFill>
        <p:spPr bwMode="auto">
          <a:xfrm>
            <a:off x="4876800" y="4419600"/>
            <a:ext cx="1981200" cy="2057400"/>
          </a:xfrm>
          <a:prstGeom prst="rect">
            <a:avLst/>
          </a:prstGeom>
          <a:noFill/>
        </p:spPr>
      </p:pic>
      <p:sp>
        <p:nvSpPr>
          <p:cNvPr id="7" name="Rectangle 6"/>
          <p:cNvSpPr/>
          <p:nvPr/>
        </p:nvSpPr>
        <p:spPr>
          <a:xfrm>
            <a:off x="304800" y="3962400"/>
            <a:ext cx="4876800" cy="2062103"/>
          </a:xfrm>
          <a:prstGeom prst="rect">
            <a:avLst/>
          </a:prstGeom>
        </p:spPr>
        <p:txBody>
          <a:bodyPr wrap="square">
            <a:spAutoFit/>
          </a:bodyPr>
          <a:lstStyle/>
          <a:p>
            <a:r>
              <a:rPr lang="en-US" sz="3200" dirty="0" smtClean="0"/>
              <a:t>a vapor that has neither independent shape nor volume but tends to expand indefinitely.</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Experiment</a:t>
            </a:r>
            <a:endParaRPr lang="en-US" sz="4000" dirty="0"/>
          </a:p>
        </p:txBody>
      </p:sp>
      <p:sp>
        <p:nvSpPr>
          <p:cNvPr id="3" name="Text Placeholder 2"/>
          <p:cNvSpPr>
            <a:spLocks noGrp="1"/>
          </p:cNvSpPr>
          <p:nvPr>
            <p:ph type="body" idx="2"/>
          </p:nvPr>
        </p:nvSpPr>
        <p:spPr/>
        <p:txBody>
          <a:bodyPr>
            <a:normAutofit/>
          </a:bodyPr>
          <a:lstStyle/>
          <a:p>
            <a:r>
              <a:rPr lang="en-US" sz="2800" dirty="0" smtClean="0"/>
              <a:t>Balloon Blow-up</a:t>
            </a:r>
            <a:endParaRPr lang="en-US" sz="2800" dirty="0"/>
          </a:p>
        </p:txBody>
      </p:sp>
      <p:sp>
        <p:nvSpPr>
          <p:cNvPr id="4" name="Content Placeholder 3"/>
          <p:cNvSpPr>
            <a:spLocks noGrp="1"/>
          </p:cNvSpPr>
          <p:nvPr>
            <p:ph sz="half" idx="1"/>
          </p:nvPr>
        </p:nvSpPr>
        <p:spPr>
          <a:xfrm>
            <a:off x="228600" y="1752600"/>
            <a:ext cx="8666456" cy="4724400"/>
          </a:xfrm>
        </p:spPr>
        <p:txBody>
          <a:bodyPr>
            <a:normAutofit fontScale="85000" lnSpcReduction="10000"/>
          </a:bodyPr>
          <a:lstStyle/>
          <a:p>
            <a:r>
              <a:rPr lang="en-US" dirty="0" smtClean="0"/>
              <a:t>Pour about an inch of liquid into the bottle(half vinegar and half water). </a:t>
            </a:r>
          </a:p>
          <a:p>
            <a:r>
              <a:rPr lang="en-US" dirty="0" smtClean="0"/>
              <a:t>Use a funnel to fill balloon half full of baking soda. </a:t>
            </a:r>
          </a:p>
          <a:p>
            <a:r>
              <a:rPr lang="en-US" dirty="0" smtClean="0"/>
              <a:t>Stretch the open end of the balloon over the neck of the bottle. Make sure it’s on tight!</a:t>
            </a:r>
          </a:p>
          <a:p>
            <a:r>
              <a:rPr lang="en-US" dirty="0" smtClean="0"/>
              <a:t>Let the heavy end of the balloon dangle, so no baking soda goes in the bottle.</a:t>
            </a:r>
          </a:p>
          <a:p>
            <a:r>
              <a:rPr lang="en-US" dirty="0" smtClean="0"/>
              <a:t>Ask for predictions, or ideas of what will happen when the reaction occurs. </a:t>
            </a:r>
          </a:p>
          <a:p>
            <a:r>
              <a:rPr lang="en-US" dirty="0" smtClean="0"/>
              <a:t>Hold onto to the balloon at the bottle neck, and pick up the heavy part of the balloon so that all the baking soda falls into the vinegar at the bottom of the bottle. </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Signs of Chemical Change </a:t>
            </a:r>
            <a:endParaRPr lang="en-US" dirty="0"/>
          </a:p>
        </p:txBody>
      </p:sp>
      <p:sp>
        <p:nvSpPr>
          <p:cNvPr id="3" name="Content Placeholder 2"/>
          <p:cNvSpPr>
            <a:spLocks noGrp="1"/>
          </p:cNvSpPr>
          <p:nvPr>
            <p:ph idx="1"/>
          </p:nvPr>
        </p:nvSpPr>
        <p:spPr>
          <a:xfrm>
            <a:off x="457200" y="1646236"/>
            <a:ext cx="8229600" cy="4754563"/>
          </a:xfrm>
        </p:spPr>
        <p:txBody>
          <a:bodyPr>
            <a:normAutofit/>
          </a:bodyPr>
          <a:lstStyle/>
          <a:p>
            <a:r>
              <a:rPr lang="en-US" dirty="0" smtClean="0"/>
              <a:t>is any change that results in the formation of new chemical substances. Cannot be reversed with the substance changed </a:t>
            </a:r>
            <a:r>
              <a:rPr lang="en-US" b="1" dirty="0" smtClean="0"/>
              <a:t>back without extraordinary means, if at all.</a:t>
            </a:r>
            <a:r>
              <a:rPr lang="en-US" dirty="0" smtClean="0"/>
              <a:t> These changes are chemical: </a:t>
            </a:r>
          </a:p>
          <a:p>
            <a:pPr>
              <a:buNone/>
            </a:pPr>
            <a:endParaRPr lang="en-US" dirty="0" smtClean="0"/>
          </a:p>
          <a:p>
            <a:endParaRPr lang="en-US" dirty="0"/>
          </a:p>
        </p:txBody>
      </p:sp>
      <p:pic>
        <p:nvPicPr>
          <p:cNvPr id="1026" name="Picture 2" descr="C:\Users\Wayne\AppData\Local\Microsoft\Windows\Temporary Internet Files\Content.IE5\NVNOUBH3\MC900441784[1].png"/>
          <p:cNvPicPr>
            <a:picLocks noChangeAspect="1" noChangeArrowheads="1"/>
          </p:cNvPicPr>
          <p:nvPr/>
        </p:nvPicPr>
        <p:blipFill>
          <a:blip r:embed="rId2" cstate="print"/>
          <a:srcRect/>
          <a:stretch>
            <a:fillRect/>
          </a:stretch>
        </p:blipFill>
        <p:spPr bwMode="auto">
          <a:xfrm>
            <a:off x="685800" y="4572000"/>
            <a:ext cx="2743200" cy="1905000"/>
          </a:xfrm>
          <a:prstGeom prst="rect">
            <a:avLst/>
          </a:prstGeom>
          <a:noFill/>
        </p:spPr>
      </p:pic>
      <p:pic>
        <p:nvPicPr>
          <p:cNvPr id="1027" name="Picture 3" descr="C:\Users\Wayne\AppData\Local\Microsoft\Windows\Temporary Internet Files\Content.IE5\NVNOUBH3\MP900384668[1].jpg"/>
          <p:cNvPicPr>
            <a:picLocks noChangeAspect="1" noChangeArrowheads="1"/>
          </p:cNvPicPr>
          <p:nvPr/>
        </p:nvPicPr>
        <p:blipFill>
          <a:blip r:embed="rId3" cstate="print"/>
          <a:srcRect/>
          <a:stretch>
            <a:fillRect/>
          </a:stretch>
        </p:blipFill>
        <p:spPr bwMode="auto">
          <a:xfrm>
            <a:off x="5867400" y="4343400"/>
            <a:ext cx="2667000" cy="20574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Signs of Physical Change</a:t>
            </a:r>
            <a:endParaRPr lang="en-US" dirty="0"/>
          </a:p>
        </p:txBody>
      </p:sp>
      <p:sp>
        <p:nvSpPr>
          <p:cNvPr id="3" name="Content Placeholder 2"/>
          <p:cNvSpPr>
            <a:spLocks noGrp="1"/>
          </p:cNvSpPr>
          <p:nvPr>
            <p:ph idx="1"/>
          </p:nvPr>
        </p:nvSpPr>
        <p:spPr/>
        <p:txBody>
          <a:bodyPr>
            <a:normAutofit/>
          </a:bodyPr>
          <a:lstStyle/>
          <a:p>
            <a:r>
              <a:rPr lang="en-US" dirty="0" smtClean="0"/>
              <a:t>rearranges molecules but doesn't affect their internal structures. Can be reversed Some examples of physical change are:</a:t>
            </a:r>
            <a:endParaRPr lang="en-US" dirty="0"/>
          </a:p>
        </p:txBody>
      </p:sp>
      <p:pic>
        <p:nvPicPr>
          <p:cNvPr id="2050" name="Picture 2" descr="C:\Users\Wayne\AppData\Local\Microsoft\Windows\Temporary Internet Files\Content.IE5\NVNOUBH3\MP900400105[1].jpg"/>
          <p:cNvPicPr>
            <a:picLocks noChangeAspect="1" noChangeArrowheads="1"/>
          </p:cNvPicPr>
          <p:nvPr/>
        </p:nvPicPr>
        <p:blipFill>
          <a:blip r:embed="rId2" cstate="print"/>
          <a:srcRect/>
          <a:stretch>
            <a:fillRect/>
          </a:stretch>
        </p:blipFill>
        <p:spPr bwMode="auto">
          <a:xfrm>
            <a:off x="6096000" y="3352800"/>
            <a:ext cx="2242617" cy="3048000"/>
          </a:xfrm>
          <a:prstGeom prst="rect">
            <a:avLst/>
          </a:prstGeom>
          <a:noFill/>
        </p:spPr>
      </p:pic>
      <p:pic>
        <p:nvPicPr>
          <p:cNvPr id="2053" name="Picture 5" descr="C:\Users\Wayne\AppData\Local\Microsoft\Windows\Temporary Internet Files\Content.IE5\NVNOUBH3\MP900438800[1].jpg"/>
          <p:cNvPicPr>
            <a:picLocks noChangeAspect="1" noChangeArrowheads="1"/>
          </p:cNvPicPr>
          <p:nvPr/>
        </p:nvPicPr>
        <p:blipFill>
          <a:blip r:embed="rId3" cstate="print"/>
          <a:srcRect/>
          <a:stretch>
            <a:fillRect/>
          </a:stretch>
        </p:blipFill>
        <p:spPr bwMode="auto">
          <a:xfrm>
            <a:off x="381000" y="3505200"/>
            <a:ext cx="3035808" cy="2667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228</TotalTime>
  <Words>371</Words>
  <Application>Microsoft Office PowerPoint</Application>
  <PresentationFormat>On-screen Show (4:3)</PresentationFormat>
  <Paragraphs>66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Foundry</vt:lpstr>
      <vt:lpstr>The States of Matter:</vt:lpstr>
      <vt:lpstr>By adding energy the states change</vt:lpstr>
      <vt:lpstr>Definition</vt:lpstr>
      <vt:lpstr>Examples of Solid </vt:lpstr>
      <vt:lpstr>Examples of Liquid </vt:lpstr>
      <vt:lpstr>Examples of Gas </vt:lpstr>
      <vt:lpstr>Experiment</vt:lpstr>
      <vt:lpstr>Signs of Chemical Change </vt:lpstr>
      <vt:lpstr>Signs of Physical Change</vt:lpstr>
      <vt:lpstr>Higher Thinking Questions</vt:lpstr>
      <vt:lpstr>Assessment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States of Matter:</dc:title>
  <dc:creator>Wayne</dc:creator>
  <cp:lastModifiedBy>Wayne</cp:lastModifiedBy>
  <cp:revision>24</cp:revision>
  <dcterms:created xsi:type="dcterms:W3CDTF">2013-05-05T14:10:49Z</dcterms:created>
  <dcterms:modified xsi:type="dcterms:W3CDTF">2013-05-07T03:24:48Z</dcterms:modified>
</cp:coreProperties>
</file>